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6858000" cx="121904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13eeb6530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213eeb65309_0_5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13eeb6530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213eeb65309_0_6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13eeb65309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213eeb65309_0_15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13eeb65309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213eeb65309_0_17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13eeb65309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213eeb65309_0_18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13eeb65309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213eeb65309_0_20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13eeb65309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213eeb65309_0_21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13eeb65309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213eeb65309_0_17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13eeb6530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213eeb65309_0_1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13eeb6530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213eeb65309_0_6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133adeceb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g2133adeceb6_0_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13eeb65309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213eeb65309_0_8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161182368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2161182368a_0_6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13eeb6530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213eeb65309_0_8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133adeceb6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2133adeceb6_0_8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161182368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2161182368a_0_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161182368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2161182368a_0_4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161182368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2161182368a_0_3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161182368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2161182368a_0_1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161182368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2161182368a_0_2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133adeceb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2133adeceb6_0_8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16118239c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216118239c4_1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133adeceb6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2133adeceb6_0_11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13eeb6530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213eeb65309_0_3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13eeb65309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213eeb65309_0_10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13eeb65309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213eeb65309_0_11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13eeb65309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213eeb65309_0_12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13eeb65309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213eeb65309_0_9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hyperlink" Target="mailto:info@tknika.eus" TargetMode="External"/><Relationship Id="rId4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-Izenburua">
  <p:cSld name="0-Izenburua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2618979" y="1868344"/>
            <a:ext cx="6765101" cy="2160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Source Sans Pro"/>
              <a:buNone/>
              <a:defRPr b="1"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828561" y="5042534"/>
            <a:ext cx="8533289" cy="334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cxnSp>
        <p:nvCxnSpPr>
          <p:cNvPr id="21" name="Google Shape;21;p2"/>
          <p:cNvCxnSpPr/>
          <p:nvPr/>
        </p:nvCxnSpPr>
        <p:spPr>
          <a:xfrm>
            <a:off x="622598" y="5373216"/>
            <a:ext cx="10945216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:\Mi unidad\ana\Tknika\LOGOs TKNIKA\header_ppt_unevoc.png" id="23" name="Google Shape;2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-Indizea">
  <p:cSld name="1-Indizea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478582" y="1124744"/>
            <a:ext cx="11161240" cy="864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None/>
              <a:defRPr b="1" sz="3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9" name="Google Shape;29;p3"/>
          <p:cNvSpPr txBox="1"/>
          <p:nvPr>
            <p:ph idx="1" type="body"/>
          </p:nvPr>
        </p:nvSpPr>
        <p:spPr>
          <a:xfrm>
            <a:off x="4295006" y="1988840"/>
            <a:ext cx="3600400" cy="3528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9250" lvl="1" marL="9144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9250" lvl="2" marL="13716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9250" lvl="3" marL="18288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9250" lvl="4" marL="22860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»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0" name="Google Shape;3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:\Mi unidad\ana\Tknika\LOGOs TKNIKA\header_ppt.png" id="31" name="Google Shape;3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Atala tituluarekin">
  <p:cSld name="2-Atala tituluareki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/>
          <p:nvPr>
            <p:ph type="title"/>
          </p:nvPr>
        </p:nvSpPr>
        <p:spPr>
          <a:xfrm>
            <a:off x="609521" y="764704"/>
            <a:ext cx="10971372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  <a:defRPr b="1" sz="4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37" name="Google Shape;3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4"/>
          <p:cNvSpPr txBox="1"/>
          <p:nvPr>
            <p:ph idx="1" type="body"/>
          </p:nvPr>
        </p:nvSpPr>
        <p:spPr>
          <a:xfrm>
            <a:off x="622598" y="2204864"/>
            <a:ext cx="7200800" cy="3816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2" type="body"/>
          </p:nvPr>
        </p:nvSpPr>
        <p:spPr>
          <a:xfrm>
            <a:off x="622598" y="1340768"/>
            <a:ext cx="10945215" cy="432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600"/>
              </a:spcBef>
              <a:spcAft>
                <a:spcPts val="0"/>
              </a:spcAft>
              <a:buClr>
                <a:srgbClr val="CEDA2E"/>
              </a:buClr>
              <a:buSzPts val="3000"/>
              <a:buNone/>
              <a:defRPr sz="3000">
                <a:solidFill>
                  <a:srgbClr val="CEDA2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4191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41910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41910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419100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»"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/>
          <p:nvPr>
            <p:ph idx="3" type="pic"/>
          </p:nvPr>
        </p:nvSpPr>
        <p:spPr>
          <a:xfrm>
            <a:off x="8039100" y="2205038"/>
            <a:ext cx="3529013" cy="3816350"/>
          </a:xfrm>
          <a:prstGeom prst="rect">
            <a:avLst/>
          </a:prstGeom>
          <a:noFill/>
          <a:ln>
            <a:noFill/>
          </a:ln>
        </p:spPr>
      </p:sp>
      <p:pic>
        <p:nvPicPr>
          <p:cNvPr descr="G:\Mi unidad\ana\Tknika\LOGOs TKNIKA\header_ppt.png" id="41" name="Google Shape;4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Amaiera">
  <p:cSld name="3-Amaiera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/>
          <p:nvPr>
            <p:ph type="title"/>
          </p:nvPr>
        </p:nvSpPr>
        <p:spPr>
          <a:xfrm>
            <a:off x="609521" y="1288131"/>
            <a:ext cx="1097137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None/>
              <a:defRPr b="1" sz="24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47" name="Google Shape;4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5"/>
          <p:cNvSpPr txBox="1"/>
          <p:nvPr>
            <p:ph idx="1" type="subTitle"/>
          </p:nvPr>
        </p:nvSpPr>
        <p:spPr>
          <a:xfrm>
            <a:off x="1828561" y="5038328"/>
            <a:ext cx="8533289" cy="334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49" name="Google Shape;49;p5"/>
          <p:cNvCxnSpPr/>
          <p:nvPr/>
        </p:nvCxnSpPr>
        <p:spPr>
          <a:xfrm>
            <a:off x="622598" y="5373216"/>
            <a:ext cx="10945216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" name="Google Shape;50;p5"/>
          <p:cNvSpPr txBox="1"/>
          <p:nvPr/>
        </p:nvSpPr>
        <p:spPr>
          <a:xfrm>
            <a:off x="635542" y="2852936"/>
            <a:ext cx="1093227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Zamalbide Auzoa z/g - 20100 Errenteria (Gipuzkoa)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T. (+34) 943 082 900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sng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info@tknika.eus</a:t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www.tknika.eus</a:t>
            </a:r>
            <a:endParaRPr/>
          </a:p>
        </p:txBody>
      </p:sp>
      <p:pic>
        <p:nvPicPr>
          <p:cNvPr descr="G:\Mi unidad\ana\Tknika\LOGOs TKNIKA\header_ppt_unevoc.png" id="51" name="Google Shape;5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Atala">
  <p:cSld name="2-Atala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56" name="Google Shape;56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6"/>
          <p:cNvSpPr txBox="1"/>
          <p:nvPr>
            <p:ph idx="1" type="body"/>
          </p:nvPr>
        </p:nvSpPr>
        <p:spPr>
          <a:xfrm>
            <a:off x="622598" y="1192033"/>
            <a:ext cx="7200800" cy="4829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6"/>
          <p:cNvSpPr/>
          <p:nvPr>
            <p:ph idx="2" type="pic"/>
          </p:nvPr>
        </p:nvSpPr>
        <p:spPr>
          <a:xfrm>
            <a:off x="8039100" y="1192033"/>
            <a:ext cx="3529013" cy="4829355"/>
          </a:xfrm>
          <a:prstGeom prst="rect">
            <a:avLst/>
          </a:prstGeom>
          <a:noFill/>
          <a:ln>
            <a:noFill/>
          </a:ln>
        </p:spPr>
      </p:sp>
      <p:pic>
        <p:nvPicPr>
          <p:cNvPr descr="G:\Mi unidad\ana\Tknika\LOGOs TKNIKA\header_ppt.png" id="59" name="Google Shape;5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tala_v2">
  <p:cSld name="Atala_v2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 txBox="1"/>
          <p:nvPr>
            <p:ph type="title"/>
          </p:nvPr>
        </p:nvSpPr>
        <p:spPr>
          <a:xfrm>
            <a:off x="609521" y="764704"/>
            <a:ext cx="10971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None/>
              <a:defRPr b="1" sz="3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63" name="Google Shape;63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7"/>
          <p:cNvSpPr txBox="1"/>
          <p:nvPr>
            <p:ph idx="1" type="body"/>
          </p:nvPr>
        </p:nvSpPr>
        <p:spPr>
          <a:xfrm>
            <a:off x="622598" y="1628800"/>
            <a:ext cx="10944600" cy="43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30708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8"/>
              <a:buFont typeface="Courier New"/>
              <a:buChar char="o"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"/>
              <a:buChar char="▪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7"/>
          <p:cNvSpPr txBox="1"/>
          <p:nvPr/>
        </p:nvSpPr>
        <p:spPr>
          <a:xfrm>
            <a:off x="623206" y="6565359"/>
            <a:ext cx="151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Ziberlab 2020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:\Mi unidad\ana\Tknika\LOGOs TKNIKA\header_ppt_unevoc.png" id="66" name="Google Shape;6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8.png"/><Relationship Id="rId6" Type="http://schemas.openxmlformats.org/officeDocument/2006/relationships/hyperlink" Target="https://drive.google.com/drive/folders/1k9GXAouHoKUgUE0mzZrdinNRyZ4sIzk_" TargetMode="External"/><Relationship Id="rId7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Relationship Id="rId4" Type="http://schemas.openxmlformats.org/officeDocument/2006/relationships/image" Target="../media/image4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Relationship Id="rId4" Type="http://schemas.openxmlformats.org/officeDocument/2006/relationships/image" Target="../media/image5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1.png"/><Relationship Id="rId4" Type="http://schemas.openxmlformats.org/officeDocument/2006/relationships/image" Target="../media/image4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Relationship Id="rId4" Type="http://schemas.openxmlformats.org/officeDocument/2006/relationships/image" Target="../media/image5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36.png"/><Relationship Id="rId5" Type="http://schemas.openxmlformats.org/officeDocument/2006/relationships/image" Target="../media/image20.png"/><Relationship Id="rId6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 txBox="1"/>
          <p:nvPr/>
        </p:nvSpPr>
        <p:spPr>
          <a:xfrm>
            <a:off x="751750" y="1487881"/>
            <a:ext cx="104412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5200">
                <a:solidFill>
                  <a:schemeClr val="dk1"/>
                </a:solidFill>
              </a:rPr>
              <a:t>CIBERSEGURIDAD EN  SISTEMAS DE CONTROL INDUSTRIAL (SCI)</a:t>
            </a:r>
            <a:endParaRPr b="1" sz="5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3" name="Google Shape;73;p8"/>
          <p:cNvSpPr txBox="1"/>
          <p:nvPr/>
        </p:nvSpPr>
        <p:spPr>
          <a:xfrm>
            <a:off x="874626" y="4973106"/>
            <a:ext cx="1044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8"/>
          <p:cNvSpPr txBox="1"/>
          <p:nvPr>
            <p:ph idx="12" type="sldNum"/>
          </p:nvPr>
        </p:nvSpPr>
        <p:spPr>
          <a:xfrm>
            <a:off x="8739781" y="6232227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" name="Google Shape;75;p8"/>
          <p:cNvSpPr/>
          <p:nvPr/>
        </p:nvSpPr>
        <p:spPr>
          <a:xfrm>
            <a:off x="7391350" y="116632"/>
            <a:ext cx="1296144" cy="7920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:\Descargas\UNEVOC_Network_Logo_blue_en.png" id="76" name="Google Shape;7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3326" y="248123"/>
            <a:ext cx="552160" cy="4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8"/>
          <p:cNvSpPr txBox="1"/>
          <p:nvPr>
            <p:ph idx="4294967295" type="title"/>
          </p:nvPr>
        </p:nvSpPr>
        <p:spPr>
          <a:xfrm>
            <a:off x="486700" y="4278723"/>
            <a:ext cx="109713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11.- Seguridad nativa Siemens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/>
          <p:nvPr>
            <p:ph type="title"/>
          </p:nvPr>
        </p:nvSpPr>
        <p:spPr>
          <a:xfrm>
            <a:off x="609525" y="764698"/>
            <a:ext cx="109713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11.- Seguridad nativa Siemens</a:t>
            </a:r>
            <a:endParaRPr/>
          </a:p>
        </p:txBody>
      </p:sp>
      <p:sp>
        <p:nvSpPr>
          <p:cNvPr id="158" name="Google Shape;158;p17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59" name="Google Shape;15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6875" y="2032500"/>
            <a:ext cx="8216607" cy="43977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7"/>
          <p:cNvSpPr txBox="1"/>
          <p:nvPr/>
        </p:nvSpPr>
        <p:spPr>
          <a:xfrm>
            <a:off x="7790525" y="1539900"/>
            <a:ext cx="2844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latin typeface="Calibri"/>
                <a:ea typeface="Calibri"/>
                <a:cs typeface="Calibri"/>
                <a:sym typeface="Calibri"/>
              </a:rPr>
              <a:t>Proteger acceso CPU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>
            <p:ph type="title"/>
          </p:nvPr>
        </p:nvSpPr>
        <p:spPr>
          <a:xfrm>
            <a:off x="609525" y="764698"/>
            <a:ext cx="109713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11.- Seguridad nativa Siemens</a:t>
            </a:r>
            <a:endParaRPr/>
          </a:p>
        </p:txBody>
      </p:sp>
      <p:sp>
        <p:nvSpPr>
          <p:cNvPr id="166" name="Google Shape;166;p18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67" name="Google Shape;1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850" y="2237301"/>
            <a:ext cx="9942026" cy="40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8"/>
          <p:cNvSpPr txBox="1"/>
          <p:nvPr/>
        </p:nvSpPr>
        <p:spPr>
          <a:xfrm>
            <a:off x="7790525" y="1539900"/>
            <a:ext cx="2844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latin typeface="Calibri"/>
                <a:ea typeface="Calibri"/>
                <a:cs typeface="Calibri"/>
                <a:sym typeface="Calibri"/>
              </a:rPr>
              <a:t>Proteger acceso CPU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/>
          <p:nvPr>
            <p:ph type="title"/>
          </p:nvPr>
        </p:nvSpPr>
        <p:spPr>
          <a:xfrm>
            <a:off x="609525" y="764698"/>
            <a:ext cx="109713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11.- Seguridad nativa Siemens</a:t>
            </a:r>
            <a:endParaRPr/>
          </a:p>
        </p:txBody>
      </p:sp>
      <p:sp>
        <p:nvSpPr>
          <p:cNvPr id="174" name="Google Shape;174;p19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75" name="Google Shape;175;p19"/>
          <p:cNvSpPr txBox="1"/>
          <p:nvPr/>
        </p:nvSpPr>
        <p:spPr>
          <a:xfrm>
            <a:off x="7828300" y="1427825"/>
            <a:ext cx="2844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latin typeface="Calibri"/>
                <a:ea typeface="Calibri"/>
                <a:cs typeface="Calibri"/>
                <a:sym typeface="Calibri"/>
              </a:rPr>
              <a:t>Proteger acceso CPU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1150" y="1953938"/>
            <a:ext cx="7128049" cy="424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type="title"/>
          </p:nvPr>
        </p:nvSpPr>
        <p:spPr>
          <a:xfrm>
            <a:off x="609525" y="764698"/>
            <a:ext cx="109713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11.- Seguridad nativa Siemens</a:t>
            </a:r>
            <a:endParaRPr/>
          </a:p>
        </p:txBody>
      </p:sp>
      <p:sp>
        <p:nvSpPr>
          <p:cNvPr id="182" name="Google Shape;182;p20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83" name="Google Shape;183;p20"/>
          <p:cNvSpPr txBox="1"/>
          <p:nvPr/>
        </p:nvSpPr>
        <p:spPr>
          <a:xfrm>
            <a:off x="7828300" y="1427825"/>
            <a:ext cx="2844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latin typeface="Calibri"/>
                <a:ea typeface="Calibri"/>
                <a:cs typeface="Calibri"/>
                <a:sym typeface="Calibri"/>
              </a:rPr>
              <a:t>PUT / GET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475" y="2241563"/>
            <a:ext cx="9763125" cy="34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type="title"/>
          </p:nvPr>
        </p:nvSpPr>
        <p:spPr>
          <a:xfrm>
            <a:off x="609525" y="764698"/>
            <a:ext cx="109713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11.- Seguridad nativa Siemens</a:t>
            </a:r>
            <a:endParaRPr/>
          </a:p>
        </p:txBody>
      </p:sp>
      <p:sp>
        <p:nvSpPr>
          <p:cNvPr id="190" name="Google Shape;190;p21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91" name="Google Shape;191;p21"/>
          <p:cNvSpPr txBox="1"/>
          <p:nvPr/>
        </p:nvSpPr>
        <p:spPr>
          <a:xfrm>
            <a:off x="7431575" y="1427825"/>
            <a:ext cx="387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latin typeface="Calibri"/>
                <a:ea typeface="Calibri"/>
                <a:cs typeface="Calibri"/>
                <a:sym typeface="Calibri"/>
              </a:rPr>
              <a:t>Activar webserver https port 443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138" y="2225200"/>
            <a:ext cx="8478068" cy="4012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>
            <p:ph type="title"/>
          </p:nvPr>
        </p:nvSpPr>
        <p:spPr>
          <a:xfrm>
            <a:off x="609525" y="764698"/>
            <a:ext cx="109713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11.- Seguridad nativa Siemens</a:t>
            </a:r>
            <a:endParaRPr/>
          </a:p>
        </p:txBody>
      </p:sp>
      <p:sp>
        <p:nvSpPr>
          <p:cNvPr id="198" name="Google Shape;198;p22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99" name="Google Shape;199;p22"/>
          <p:cNvSpPr txBox="1"/>
          <p:nvPr/>
        </p:nvSpPr>
        <p:spPr>
          <a:xfrm>
            <a:off x="7431575" y="1427825"/>
            <a:ext cx="387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latin typeface="Calibri"/>
                <a:ea typeface="Calibri"/>
                <a:cs typeface="Calibri"/>
                <a:sym typeface="Calibri"/>
              </a:rPr>
              <a:t>Activar webserver https port 443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" name="Google Shape;2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475" y="1920425"/>
            <a:ext cx="8431662" cy="4464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/>
          <p:nvPr>
            <p:ph type="title"/>
          </p:nvPr>
        </p:nvSpPr>
        <p:spPr>
          <a:xfrm>
            <a:off x="609525" y="764698"/>
            <a:ext cx="109713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11.- Seguridad nativa Siemens</a:t>
            </a:r>
            <a:endParaRPr/>
          </a:p>
        </p:txBody>
      </p:sp>
      <p:sp>
        <p:nvSpPr>
          <p:cNvPr id="206" name="Google Shape;206;p23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07" name="Google Shape;207;p23"/>
          <p:cNvSpPr txBox="1"/>
          <p:nvPr/>
        </p:nvSpPr>
        <p:spPr>
          <a:xfrm>
            <a:off x="7431575" y="1427825"/>
            <a:ext cx="387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latin typeface="Calibri"/>
                <a:ea typeface="Calibri"/>
                <a:cs typeface="Calibri"/>
                <a:sym typeface="Calibri"/>
              </a:rPr>
              <a:t>Activar webserver https port 443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800" y="1920425"/>
            <a:ext cx="7090250" cy="454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/>
          <p:nvPr>
            <p:ph type="title"/>
          </p:nvPr>
        </p:nvSpPr>
        <p:spPr>
          <a:xfrm>
            <a:off x="609525" y="764698"/>
            <a:ext cx="109713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11.- Seguridad nativa Siemens</a:t>
            </a:r>
            <a:endParaRPr/>
          </a:p>
        </p:txBody>
      </p:sp>
      <p:sp>
        <p:nvSpPr>
          <p:cNvPr id="214" name="Google Shape;214;p24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15" name="Google Shape;215;p24"/>
          <p:cNvSpPr txBox="1"/>
          <p:nvPr/>
        </p:nvSpPr>
        <p:spPr>
          <a:xfrm>
            <a:off x="7639400" y="1533050"/>
            <a:ext cx="3941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latin typeface="Calibri"/>
                <a:ea typeface="Calibri"/>
                <a:cs typeface="Calibri"/>
                <a:sym typeface="Calibri"/>
              </a:rPr>
              <a:t>Activación servidor OPC port 4840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7450" y="1970100"/>
            <a:ext cx="6296749" cy="446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6074" y="1628125"/>
            <a:ext cx="817725" cy="81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4"/>
          <p:cNvSpPr txBox="1"/>
          <p:nvPr/>
        </p:nvSpPr>
        <p:spPr>
          <a:xfrm>
            <a:off x="509000" y="2558350"/>
            <a:ext cx="246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latin typeface="Calibri"/>
                <a:ea typeface="Calibri"/>
                <a:cs typeface="Calibri"/>
                <a:sym typeface="Calibri"/>
              </a:rPr>
              <a:t>Demo  Seguridad nativa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/>
          <p:nvPr>
            <p:ph type="title"/>
          </p:nvPr>
        </p:nvSpPr>
        <p:spPr>
          <a:xfrm>
            <a:off x="609525" y="764698"/>
            <a:ext cx="109713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11.- Seguridad nativa Siemens</a:t>
            </a:r>
            <a:endParaRPr/>
          </a:p>
        </p:txBody>
      </p:sp>
      <p:sp>
        <p:nvSpPr>
          <p:cNvPr id="224" name="Google Shape;224;p25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25" name="Google Shape;2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5350" y="1752450"/>
            <a:ext cx="7823901" cy="439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175" y="2308923"/>
            <a:ext cx="3550550" cy="3047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/>
          <p:nvPr>
            <p:ph type="title"/>
          </p:nvPr>
        </p:nvSpPr>
        <p:spPr>
          <a:xfrm>
            <a:off x="609525" y="764698"/>
            <a:ext cx="109713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11.- Seguridad nativa Siemens</a:t>
            </a:r>
            <a:endParaRPr/>
          </a:p>
        </p:txBody>
      </p:sp>
      <p:sp>
        <p:nvSpPr>
          <p:cNvPr id="232" name="Google Shape;232;p26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33" name="Google Shape;2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00" y="2178650"/>
            <a:ext cx="11536975" cy="369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 txBox="1"/>
          <p:nvPr>
            <p:ph type="title"/>
          </p:nvPr>
        </p:nvSpPr>
        <p:spPr>
          <a:xfrm>
            <a:off x="609525" y="764698"/>
            <a:ext cx="109713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11.- Seguridad nativa Siemens</a:t>
            </a:r>
            <a:endParaRPr/>
          </a:p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84" name="Google Shape;8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325" y="1514156"/>
            <a:ext cx="3441200" cy="4893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9575" y="1516985"/>
            <a:ext cx="3441212" cy="4887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16512" y="2943548"/>
            <a:ext cx="4264813" cy="20154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9"/>
          <p:cNvSpPr txBox="1"/>
          <p:nvPr/>
        </p:nvSpPr>
        <p:spPr>
          <a:xfrm>
            <a:off x="4179527" y="2199150"/>
            <a:ext cx="344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/>
              <a:t>Nuevas funciones de seguridad para panel PLC y HMI en TIA Portal V17</a:t>
            </a:r>
            <a:endParaRPr b="1"/>
          </a:p>
        </p:txBody>
      </p:sp>
      <p:pic>
        <p:nvPicPr>
          <p:cNvPr id="88" name="Google Shape;88;p9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47169" y="5336694"/>
            <a:ext cx="832925" cy="9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 txBox="1"/>
          <p:nvPr>
            <p:ph type="title"/>
          </p:nvPr>
        </p:nvSpPr>
        <p:spPr>
          <a:xfrm>
            <a:off x="609525" y="764698"/>
            <a:ext cx="109713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11.- Seguridad nativa Siemens</a:t>
            </a:r>
            <a:endParaRPr/>
          </a:p>
        </p:txBody>
      </p:sp>
      <p:sp>
        <p:nvSpPr>
          <p:cNvPr id="239" name="Google Shape;239;p27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40" name="Google Shape;2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025" y="1554760"/>
            <a:ext cx="3441212" cy="488790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7"/>
          <p:cNvSpPr txBox="1"/>
          <p:nvPr/>
        </p:nvSpPr>
        <p:spPr>
          <a:xfrm>
            <a:off x="5709824" y="2406975"/>
            <a:ext cx="5871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500"/>
              <a:t>Nuevas funciones de seguridad para panel PLC y HMI en TIA Portal V17</a:t>
            </a:r>
            <a:endParaRPr b="1" sz="2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 txBox="1"/>
          <p:nvPr>
            <p:ph type="title"/>
          </p:nvPr>
        </p:nvSpPr>
        <p:spPr>
          <a:xfrm>
            <a:off x="609525" y="764698"/>
            <a:ext cx="109713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11.- Seguridad nativa Siemens</a:t>
            </a:r>
            <a:endParaRPr/>
          </a:p>
        </p:txBody>
      </p:sp>
      <p:sp>
        <p:nvSpPr>
          <p:cNvPr id="247" name="Google Shape;247;p28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48" name="Google Shape;2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1525" y="1457475"/>
            <a:ext cx="3981648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8"/>
          <p:cNvSpPr txBox="1"/>
          <p:nvPr/>
        </p:nvSpPr>
        <p:spPr>
          <a:xfrm>
            <a:off x="498025" y="1665300"/>
            <a:ext cx="6536700" cy="3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700">
                <a:latin typeface="Calibri"/>
                <a:ea typeface="Calibri"/>
                <a:cs typeface="Calibri"/>
                <a:sym typeface="Calibri"/>
              </a:rPr>
              <a:t>Mecanismo de comunicación segura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700">
                <a:latin typeface="Calibri"/>
                <a:ea typeface="Calibri"/>
                <a:cs typeface="Calibri"/>
                <a:sym typeface="Calibri"/>
              </a:rPr>
              <a:t>La base de la comunicación segura PG/PC y HMI es que el panel PG y HMI puede verificar la autenticidad del PLC utilizando el certificado de comunicación PLC que el PLC envía al establecer la comunicación y considera que este PLC es  digno de confianza". La comunicación segura PG/HMI solo es posible cuando el panel PG y HMI confía en el PLC.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700">
                <a:latin typeface="Calibri"/>
                <a:ea typeface="Calibri"/>
                <a:cs typeface="Calibri"/>
                <a:sym typeface="Calibri"/>
              </a:rPr>
              <a:t>Para garantizar que la comunicación entre el PLC y un dispositivo de  programación o HMI sea segura, el PLC primero debe tener un certificado. Sin embargo, este certificado solo se emite cuando el proyecto se carga en el PLC. A continuación, se explica la comunicación segura entre el panel PG o HMI y el PLC.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/>
          <p:nvPr>
            <p:ph type="title"/>
          </p:nvPr>
        </p:nvSpPr>
        <p:spPr>
          <a:xfrm>
            <a:off x="609525" y="764698"/>
            <a:ext cx="109713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11.- Seguridad nativa Siemens</a:t>
            </a:r>
            <a:endParaRPr/>
          </a:p>
        </p:txBody>
      </p:sp>
      <p:sp>
        <p:nvSpPr>
          <p:cNvPr id="255" name="Google Shape;255;p29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56" name="Google Shape;2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037" y="1817723"/>
            <a:ext cx="3149113" cy="2372059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9"/>
          <p:cNvSpPr txBox="1"/>
          <p:nvPr/>
        </p:nvSpPr>
        <p:spPr>
          <a:xfrm>
            <a:off x="875850" y="4497950"/>
            <a:ext cx="2607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latin typeface="Calibri"/>
                <a:ea typeface="Calibri"/>
                <a:cs typeface="Calibri"/>
                <a:sym typeface="Calibri"/>
              </a:rPr>
              <a:t>Agregar Dispositivo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8850" y="1817685"/>
            <a:ext cx="4942566" cy="4267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 txBox="1"/>
          <p:nvPr>
            <p:ph type="title"/>
          </p:nvPr>
        </p:nvSpPr>
        <p:spPr>
          <a:xfrm>
            <a:off x="609525" y="764698"/>
            <a:ext cx="109713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11.- Seguridad nativa Siemens</a:t>
            </a:r>
            <a:endParaRPr/>
          </a:p>
        </p:txBody>
      </p:sp>
      <p:sp>
        <p:nvSpPr>
          <p:cNvPr id="264" name="Google Shape;264;p30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65" name="Google Shape;2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525" y="1817676"/>
            <a:ext cx="4942576" cy="4267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3012" y="1817698"/>
            <a:ext cx="4942566" cy="4267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1"/>
          <p:cNvSpPr txBox="1"/>
          <p:nvPr>
            <p:ph type="title"/>
          </p:nvPr>
        </p:nvSpPr>
        <p:spPr>
          <a:xfrm>
            <a:off x="609525" y="764698"/>
            <a:ext cx="109713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11.- Seguridad nativa Siemens</a:t>
            </a:r>
            <a:endParaRPr/>
          </a:p>
        </p:txBody>
      </p:sp>
      <p:sp>
        <p:nvSpPr>
          <p:cNvPr id="272" name="Google Shape;272;p31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73" name="Google Shape;2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875" y="1534298"/>
            <a:ext cx="5661487" cy="4887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0762" y="1817698"/>
            <a:ext cx="5977238" cy="3362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2"/>
          <p:cNvSpPr txBox="1"/>
          <p:nvPr>
            <p:ph type="title"/>
          </p:nvPr>
        </p:nvSpPr>
        <p:spPr>
          <a:xfrm>
            <a:off x="609525" y="764698"/>
            <a:ext cx="109713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11.- Seguridad nativa Siemens</a:t>
            </a:r>
            <a:endParaRPr/>
          </a:p>
        </p:txBody>
      </p:sp>
      <p:sp>
        <p:nvSpPr>
          <p:cNvPr id="280" name="Google Shape;280;p32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81" name="Google Shape;2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9850" y="1515423"/>
            <a:ext cx="5286766" cy="4887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3"/>
          <p:cNvSpPr txBox="1"/>
          <p:nvPr>
            <p:ph type="title"/>
          </p:nvPr>
        </p:nvSpPr>
        <p:spPr>
          <a:xfrm>
            <a:off x="609525" y="764698"/>
            <a:ext cx="109713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11.- Seguridad nativa Siemens</a:t>
            </a:r>
            <a:endParaRPr/>
          </a:p>
        </p:txBody>
      </p:sp>
      <p:sp>
        <p:nvSpPr>
          <p:cNvPr id="287" name="Google Shape;287;p33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88" name="Google Shape;2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2013" y="1496523"/>
            <a:ext cx="6367977" cy="4887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4"/>
          <p:cNvSpPr txBox="1"/>
          <p:nvPr>
            <p:ph type="title"/>
          </p:nvPr>
        </p:nvSpPr>
        <p:spPr>
          <a:xfrm>
            <a:off x="609525" y="764698"/>
            <a:ext cx="109713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11.- Seguridad nativa Siemens</a:t>
            </a:r>
            <a:endParaRPr/>
          </a:p>
        </p:txBody>
      </p:sp>
      <p:sp>
        <p:nvSpPr>
          <p:cNvPr id="294" name="Google Shape;294;p34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95" name="Google Shape;2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65298"/>
            <a:ext cx="4972079" cy="4887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6879" y="1817698"/>
            <a:ext cx="6761122" cy="3803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5"/>
          <p:cNvSpPr txBox="1"/>
          <p:nvPr>
            <p:ph type="title"/>
          </p:nvPr>
        </p:nvSpPr>
        <p:spPr>
          <a:xfrm>
            <a:off x="609525" y="764698"/>
            <a:ext cx="109713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11.- Seguridad nativa Siemens</a:t>
            </a:r>
            <a:endParaRPr/>
          </a:p>
        </p:txBody>
      </p:sp>
      <p:sp>
        <p:nvSpPr>
          <p:cNvPr id="302" name="Google Shape;302;p35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303" name="Google Shape;30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17698"/>
            <a:ext cx="4857750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2550" y="1817698"/>
            <a:ext cx="6875453" cy="3867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6"/>
          <p:cNvSpPr txBox="1"/>
          <p:nvPr>
            <p:ph type="title"/>
          </p:nvPr>
        </p:nvSpPr>
        <p:spPr>
          <a:xfrm>
            <a:off x="609525" y="764698"/>
            <a:ext cx="109713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11.- Seguridad nativa Siemens</a:t>
            </a:r>
            <a:endParaRPr/>
          </a:p>
        </p:txBody>
      </p:sp>
      <p:sp>
        <p:nvSpPr>
          <p:cNvPr id="310" name="Google Shape;310;p36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311" name="Google Shape;31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1769" y="2535623"/>
            <a:ext cx="6205056" cy="225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17698"/>
            <a:ext cx="5206970" cy="4154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0"/>
          <p:cNvSpPr txBox="1"/>
          <p:nvPr>
            <p:ph type="title"/>
          </p:nvPr>
        </p:nvSpPr>
        <p:spPr>
          <a:xfrm>
            <a:off x="609525" y="764698"/>
            <a:ext cx="109713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11.- Seguridad nativa Siemens</a:t>
            </a:r>
            <a:endParaRPr/>
          </a:p>
        </p:txBody>
      </p:sp>
      <p:sp>
        <p:nvSpPr>
          <p:cNvPr id="94" name="Google Shape;94;p10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95" name="Google Shape;9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525" y="2003475"/>
            <a:ext cx="1498025" cy="15135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0"/>
          <p:cNvSpPr txBox="1"/>
          <p:nvPr/>
        </p:nvSpPr>
        <p:spPr>
          <a:xfrm>
            <a:off x="3520825" y="1665300"/>
            <a:ext cx="65367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-"/>
            </a:pPr>
            <a:r>
              <a:rPr b="1" lang="es-ES" sz="2000">
                <a:latin typeface="Calibri"/>
                <a:ea typeface="Calibri"/>
                <a:cs typeface="Calibri"/>
                <a:sym typeface="Calibri"/>
              </a:rPr>
              <a:t>Proteger proyecto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-"/>
            </a:pPr>
            <a:r>
              <a:rPr b="1"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Proteger Know how 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-"/>
            </a:pPr>
            <a:r>
              <a:rPr b="1"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Proteger acceso CPU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b="1"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Deshabilitar PUT / GET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b="1"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Activar Webserver https / https 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b="1"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Activación servidor OPC 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"/>
          <p:cNvSpPr txBox="1"/>
          <p:nvPr>
            <p:ph type="title"/>
          </p:nvPr>
        </p:nvSpPr>
        <p:spPr>
          <a:xfrm>
            <a:off x="609525" y="764698"/>
            <a:ext cx="109713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11.- Seguridad nativa Siemens</a:t>
            </a:r>
            <a:endParaRPr/>
          </a:p>
        </p:txBody>
      </p:sp>
      <p:sp>
        <p:nvSpPr>
          <p:cNvPr id="102" name="Google Shape;102;p11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03" name="Google Shape;10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5475" y="1949525"/>
            <a:ext cx="7917850" cy="445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2209" y="3517025"/>
            <a:ext cx="3457941" cy="1977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525" y="2003475"/>
            <a:ext cx="1498025" cy="151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1"/>
          <p:cNvSpPr txBox="1"/>
          <p:nvPr/>
        </p:nvSpPr>
        <p:spPr>
          <a:xfrm>
            <a:off x="7790525" y="1539900"/>
            <a:ext cx="216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latin typeface="Calibri"/>
                <a:ea typeface="Calibri"/>
                <a:cs typeface="Calibri"/>
                <a:sym typeface="Calibri"/>
              </a:rPr>
              <a:t>Proteger proyecto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2"/>
          <p:cNvSpPr txBox="1"/>
          <p:nvPr>
            <p:ph type="title"/>
          </p:nvPr>
        </p:nvSpPr>
        <p:spPr>
          <a:xfrm>
            <a:off x="609525" y="764698"/>
            <a:ext cx="109713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11.- Seguridad nativa Siemens</a:t>
            </a:r>
            <a:endParaRPr/>
          </a:p>
        </p:txBody>
      </p:sp>
      <p:sp>
        <p:nvSpPr>
          <p:cNvPr id="112" name="Google Shape;112;p12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13" name="Google Shape;11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525" y="1445450"/>
            <a:ext cx="2626727" cy="495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3850" y="1907939"/>
            <a:ext cx="8597627" cy="432936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2"/>
          <p:cNvSpPr txBox="1"/>
          <p:nvPr/>
        </p:nvSpPr>
        <p:spPr>
          <a:xfrm>
            <a:off x="7790525" y="1539900"/>
            <a:ext cx="216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latin typeface="Calibri"/>
                <a:ea typeface="Calibri"/>
                <a:cs typeface="Calibri"/>
                <a:sym typeface="Calibri"/>
              </a:rPr>
              <a:t>Proteger proyecto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 txBox="1"/>
          <p:nvPr>
            <p:ph type="title"/>
          </p:nvPr>
        </p:nvSpPr>
        <p:spPr>
          <a:xfrm>
            <a:off x="609525" y="764698"/>
            <a:ext cx="109713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11.- Seguridad nativa Siemens</a:t>
            </a:r>
            <a:endParaRPr/>
          </a:p>
        </p:txBody>
      </p:sp>
      <p:sp>
        <p:nvSpPr>
          <p:cNvPr id="121" name="Google Shape;121;p13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22" name="Google Shape;12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6075" y="1979025"/>
            <a:ext cx="8431663" cy="425827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3"/>
          <p:cNvSpPr txBox="1"/>
          <p:nvPr/>
        </p:nvSpPr>
        <p:spPr>
          <a:xfrm>
            <a:off x="7790525" y="1539900"/>
            <a:ext cx="260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latin typeface="Calibri"/>
                <a:ea typeface="Calibri"/>
                <a:cs typeface="Calibri"/>
                <a:sym typeface="Calibri"/>
              </a:rPr>
              <a:t>Proteger Know how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4"/>
          <p:cNvSpPr txBox="1"/>
          <p:nvPr>
            <p:ph type="title"/>
          </p:nvPr>
        </p:nvSpPr>
        <p:spPr>
          <a:xfrm>
            <a:off x="609525" y="764698"/>
            <a:ext cx="109713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11.- Seguridad nativa Siemens</a:t>
            </a:r>
            <a:endParaRPr/>
          </a:p>
        </p:txBody>
      </p:sp>
      <p:sp>
        <p:nvSpPr>
          <p:cNvPr id="129" name="Google Shape;129;p14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30" name="Google Shape;13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625" y="1539898"/>
            <a:ext cx="3985212" cy="488790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4"/>
          <p:cNvSpPr txBox="1"/>
          <p:nvPr/>
        </p:nvSpPr>
        <p:spPr>
          <a:xfrm>
            <a:off x="5145550" y="1539900"/>
            <a:ext cx="260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latin typeface="Calibri"/>
                <a:ea typeface="Calibri"/>
                <a:cs typeface="Calibri"/>
                <a:sym typeface="Calibri"/>
              </a:rPr>
              <a:t>Proteger Know how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3102" y="2163198"/>
            <a:ext cx="3654175" cy="209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9677" y="1817698"/>
            <a:ext cx="2959751" cy="4267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/>
          <p:nvPr>
            <p:ph type="title"/>
          </p:nvPr>
        </p:nvSpPr>
        <p:spPr>
          <a:xfrm>
            <a:off x="609525" y="764698"/>
            <a:ext cx="109713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11.- Seguridad nativa Siemens</a:t>
            </a:r>
            <a:endParaRPr/>
          </a:p>
        </p:txBody>
      </p:sp>
      <p:sp>
        <p:nvSpPr>
          <p:cNvPr id="139" name="Google Shape;139;p15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40" name="Google Shape;14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75400"/>
            <a:ext cx="3485624" cy="250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7050" y="1848563"/>
            <a:ext cx="5619326" cy="3160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7051" y="1730298"/>
            <a:ext cx="2549224" cy="3397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31963" y="2493700"/>
            <a:ext cx="3158435" cy="18705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5"/>
          <p:cNvSpPr txBox="1"/>
          <p:nvPr/>
        </p:nvSpPr>
        <p:spPr>
          <a:xfrm>
            <a:off x="9336375" y="1539900"/>
            <a:ext cx="274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latin typeface="Calibri"/>
                <a:ea typeface="Calibri"/>
                <a:cs typeface="Calibri"/>
                <a:sym typeface="Calibri"/>
              </a:rPr>
              <a:t>Desp</a:t>
            </a:r>
            <a:r>
              <a:rPr b="1" lang="es-ES" sz="2000">
                <a:latin typeface="Calibri"/>
                <a:ea typeface="Calibri"/>
                <a:cs typeface="Calibri"/>
                <a:sym typeface="Calibri"/>
              </a:rPr>
              <a:t>roteger Know how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/>
          <p:nvPr>
            <p:ph type="title"/>
          </p:nvPr>
        </p:nvSpPr>
        <p:spPr>
          <a:xfrm>
            <a:off x="609525" y="764698"/>
            <a:ext cx="109713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11.- Seguridad nativa Siemens</a:t>
            </a:r>
            <a:endParaRPr/>
          </a:p>
        </p:txBody>
      </p:sp>
      <p:sp>
        <p:nvSpPr>
          <p:cNvPr id="150" name="Google Shape;150;p16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51" name="Google Shape;15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650" y="2155498"/>
            <a:ext cx="9425801" cy="420945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6"/>
          <p:cNvSpPr txBox="1"/>
          <p:nvPr/>
        </p:nvSpPr>
        <p:spPr>
          <a:xfrm>
            <a:off x="7790525" y="1539900"/>
            <a:ext cx="260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latin typeface="Calibri"/>
                <a:ea typeface="Calibri"/>
                <a:cs typeface="Calibri"/>
                <a:sym typeface="Calibri"/>
              </a:rPr>
              <a:t>Proteger acceso CPU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